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90" autoAdjust="0"/>
    <p:restoredTop sz="61386" autoAdjust="0"/>
  </p:normalViewPr>
  <p:slideViewPr>
    <p:cSldViewPr>
      <p:cViewPr varScale="1">
        <p:scale>
          <a:sx n="94" d="100"/>
          <a:sy n="94" d="100"/>
        </p:scale>
        <p:origin x="-95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5" d="100"/>
          <a:sy n="65" d="100"/>
        </p:scale>
        <p:origin x="-2916" y="-120"/>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12A93100-CCD9-4F79-A472-7624BEF1F497}" type="datetimeFigureOut">
              <a:rPr lang="en-GB" smtClean="0"/>
              <a:t>23/10/2017</a:t>
            </a:fld>
            <a:endParaRPr lang="en-GB" dirty="0"/>
          </a:p>
        </p:txBody>
      </p:sp>
      <p:sp>
        <p:nvSpPr>
          <p:cNvPr id="4" name="Slide Image Placeholder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498BC142-0A3F-4813-9A9E-9106B656D3F8}" type="slidenum">
              <a:rPr lang="en-GB" smtClean="0"/>
              <a:t>‹#›</a:t>
            </a:fld>
            <a:endParaRPr lang="en-GB" dirty="0"/>
          </a:p>
        </p:txBody>
      </p:sp>
    </p:spTree>
    <p:extLst>
      <p:ext uri="{BB962C8B-B14F-4D97-AF65-F5344CB8AC3E}">
        <p14:creationId xmlns:p14="http://schemas.microsoft.com/office/powerpoint/2010/main" val="2352808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54075" y="744538"/>
            <a:ext cx="4960938" cy="3722687"/>
          </a:xfrm>
        </p:spPr>
      </p:sp>
      <p:sp>
        <p:nvSpPr>
          <p:cNvPr id="3" name="Notes Placeholder 2"/>
          <p:cNvSpPr>
            <a:spLocks noGrp="1"/>
          </p:cNvSpPr>
          <p:nvPr>
            <p:ph type="body" idx="1"/>
          </p:nvPr>
        </p:nvSpPr>
        <p:spPr/>
        <p:txBody>
          <a:bodyPr/>
          <a:lstStyle/>
          <a:p>
            <a:r>
              <a:rPr lang="en-GB" dirty="0" smtClean="0"/>
              <a:t>The practice plan has been developed</a:t>
            </a:r>
            <a:r>
              <a:rPr lang="en-GB" baseline="0" dirty="0" smtClean="0"/>
              <a:t> following discussions</a:t>
            </a:r>
            <a:r>
              <a:rPr lang="en-GB" dirty="0" smtClean="0"/>
              <a:t> with all staff</a:t>
            </a:r>
            <a:r>
              <a:rPr lang="en-GB" baseline="0" dirty="0" smtClean="0"/>
              <a:t> and PG committee agreement reached </a:t>
            </a:r>
            <a:r>
              <a:rPr lang="en-GB" dirty="0" smtClean="0"/>
              <a:t>on key objectives over the coming year</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1</a:t>
            </a:fld>
            <a:endParaRPr lang="en-GB" dirty="0"/>
          </a:p>
        </p:txBody>
      </p:sp>
    </p:spTree>
    <p:extLst>
      <p:ext uri="{BB962C8B-B14F-4D97-AF65-F5344CB8AC3E}">
        <p14:creationId xmlns:p14="http://schemas.microsoft.com/office/powerpoint/2010/main" val="34788054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Ongoing</a:t>
            </a:r>
            <a:r>
              <a:rPr lang="en-GB" baseline="0" dirty="0" smtClean="0"/>
              <a:t> process to confirm nurses revalidation</a:t>
            </a:r>
          </a:p>
          <a:p>
            <a:endParaRPr lang="en-GB" baseline="0" dirty="0" smtClean="0"/>
          </a:p>
          <a:p>
            <a:r>
              <a:rPr lang="en-GB" baseline="0" dirty="0" smtClean="0"/>
              <a:t>More nurses are able to undertake NHS Health Checks, Smears etc and we are continuing to support the nurses in the development.</a:t>
            </a:r>
          </a:p>
          <a:p>
            <a:endParaRPr lang="en-GB" baseline="0" dirty="0" smtClean="0"/>
          </a:p>
          <a:p>
            <a:r>
              <a:rPr lang="en-GB" baseline="0" dirty="0" smtClean="0"/>
              <a:t>The continued support for the nurses has recently seen the phlebotomists undertaking more tasks in line with HCA.  We now have an extra diabetic nurse and another nurse in undertaking her spirometry training. </a:t>
            </a:r>
          </a:p>
          <a:p>
            <a:endParaRPr lang="en-GB" baseline="0" dirty="0" smtClean="0"/>
          </a:p>
          <a:p>
            <a:r>
              <a:rPr lang="en-GB" baseline="0" dirty="0" smtClean="0"/>
              <a:t>Although we were not allocated a student nurse in the latest placement round we are looking to provide placement opportunities for student nurses.</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10</a:t>
            </a:fld>
            <a:endParaRPr lang="en-GB" dirty="0"/>
          </a:p>
        </p:txBody>
      </p:sp>
    </p:spTree>
    <p:extLst>
      <p:ext uri="{BB962C8B-B14F-4D97-AF65-F5344CB8AC3E}">
        <p14:creationId xmlns:p14="http://schemas.microsoft.com/office/powerpoint/2010/main" val="38460647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a:t>
            </a:r>
            <a:r>
              <a:rPr lang="en-GB" baseline="0" dirty="0" smtClean="0"/>
              <a:t> met with the people running the apprentice scheme but unfortunately at present it is not something we will be able to progress.</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11</a:t>
            </a:fld>
            <a:endParaRPr lang="en-GB" dirty="0"/>
          </a:p>
        </p:txBody>
      </p:sp>
    </p:spTree>
    <p:extLst>
      <p:ext uri="{BB962C8B-B14F-4D97-AF65-F5344CB8AC3E}">
        <p14:creationId xmlns:p14="http://schemas.microsoft.com/office/powerpoint/2010/main" val="29443286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were advised at</a:t>
            </a:r>
            <a:r>
              <a:rPr lang="en-GB" baseline="0" dirty="0" smtClean="0"/>
              <a:t> the beginning of the year that the DN would move to Signet Court.  Seemingly this is still the plan but no dates have been given and the DN like coming to HRS.</a:t>
            </a:r>
          </a:p>
          <a:p>
            <a:endParaRPr lang="en-GB" dirty="0" smtClean="0"/>
          </a:p>
          <a:p>
            <a:r>
              <a:rPr lang="en-GB" dirty="0" smtClean="0"/>
              <a:t>The impact</a:t>
            </a:r>
            <a:r>
              <a:rPr lang="en-GB" baseline="0" dirty="0" smtClean="0"/>
              <a:t> is also being seen by the withdrawal of locally held MDT meetings, which we have strongly resisted.  Unfortunately the decision has been made and we are looking to see how we can best deal with this ensuring that a patient received the necessary care.</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12</a:t>
            </a:fld>
            <a:endParaRPr lang="en-GB" dirty="0"/>
          </a:p>
        </p:txBody>
      </p:sp>
    </p:spTree>
    <p:extLst>
      <p:ext uri="{BB962C8B-B14F-4D97-AF65-F5344CB8AC3E}">
        <p14:creationId xmlns:p14="http://schemas.microsoft.com/office/powerpoint/2010/main" val="5879993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have encouraged patients</a:t>
            </a:r>
            <a:r>
              <a:rPr lang="en-GB" baseline="0" dirty="0" smtClean="0"/>
              <a:t> to sign-up for patient online and </a:t>
            </a:r>
            <a:r>
              <a:rPr lang="en-GB" sz="1200" kern="1200" dirty="0" smtClean="0">
                <a:solidFill>
                  <a:schemeClr val="tx1"/>
                </a:solidFill>
                <a:effectLst/>
                <a:latin typeface="+mn-lt"/>
                <a:ea typeface="+mn-ea"/>
                <a:cs typeface="+mn-cs"/>
              </a:rPr>
              <a:t>NHS England have requested</a:t>
            </a:r>
            <a:r>
              <a:rPr lang="en-GB" sz="1200" kern="1200" baseline="0" dirty="0" smtClean="0">
                <a:solidFill>
                  <a:schemeClr val="tx1"/>
                </a:solidFill>
                <a:effectLst/>
                <a:latin typeface="+mn-lt"/>
                <a:ea typeface="+mn-ea"/>
                <a:cs typeface="+mn-cs"/>
              </a:rPr>
              <a:t> our permission to  use </a:t>
            </a:r>
            <a:r>
              <a:rPr lang="en-GB" sz="1200" kern="1200" dirty="0" smtClean="0">
                <a:solidFill>
                  <a:schemeClr val="tx1"/>
                </a:solidFill>
                <a:effectLst/>
                <a:latin typeface="+mn-lt"/>
                <a:ea typeface="+mn-ea"/>
                <a:cs typeface="+mn-cs"/>
              </a:rPr>
              <a:t>HRS as a flagship for</a:t>
            </a:r>
            <a:r>
              <a:rPr lang="en-GB" sz="1200" kern="1200" baseline="0" dirty="0" smtClean="0">
                <a:solidFill>
                  <a:schemeClr val="tx1"/>
                </a:solidFill>
                <a:effectLst/>
                <a:latin typeface="+mn-lt"/>
                <a:ea typeface="+mn-ea"/>
                <a:cs typeface="+mn-cs"/>
              </a:rPr>
              <a:t> Peterborough and Cambridge </a:t>
            </a:r>
            <a:r>
              <a:rPr lang="en-GB" sz="1200" kern="1200" dirty="0" smtClean="0">
                <a:solidFill>
                  <a:schemeClr val="tx1"/>
                </a:solidFill>
                <a:effectLst/>
                <a:latin typeface="+mn-lt"/>
                <a:ea typeface="+mn-ea"/>
                <a:cs typeface="+mn-cs"/>
              </a:rPr>
              <a:t>CCG as</a:t>
            </a:r>
            <a:r>
              <a:rPr lang="en-GB" sz="1200" kern="1200" baseline="0" dirty="0" smtClean="0">
                <a:solidFill>
                  <a:schemeClr val="tx1"/>
                </a:solidFill>
                <a:effectLst/>
                <a:latin typeface="+mn-lt"/>
                <a:ea typeface="+mn-ea"/>
                <a:cs typeface="+mn-cs"/>
              </a:rPr>
              <a:t> we are </a:t>
            </a:r>
            <a:r>
              <a:rPr lang="en-GB" sz="1200" kern="1200" dirty="0" smtClean="0">
                <a:solidFill>
                  <a:schemeClr val="tx1"/>
                </a:solidFill>
                <a:effectLst/>
                <a:latin typeface="+mn-lt"/>
                <a:ea typeface="+mn-ea"/>
                <a:cs typeface="+mn-cs"/>
              </a:rPr>
              <a:t>apparently the best performing practice to</a:t>
            </a:r>
            <a:r>
              <a:rPr lang="en-GB" sz="1200" kern="1200" baseline="0" dirty="0" smtClean="0">
                <a:solidFill>
                  <a:schemeClr val="tx1"/>
                </a:solidFill>
                <a:effectLst/>
                <a:latin typeface="+mn-lt"/>
                <a:ea typeface="+mn-ea"/>
                <a:cs typeface="+mn-cs"/>
              </a:rPr>
              <a:t> sign up patients online.</a:t>
            </a:r>
            <a:r>
              <a:rPr lang="en-GB" sz="1200" kern="1200" dirty="0" smtClean="0">
                <a:solidFill>
                  <a:schemeClr val="tx1"/>
                </a:solidFill>
                <a:effectLst/>
                <a:latin typeface="+mn-lt"/>
                <a:ea typeface="+mn-ea"/>
                <a:cs typeface="+mn-cs"/>
              </a:rPr>
              <a:t> 30.2% of our capitation have signed up.</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We have relatively</a:t>
            </a:r>
            <a:r>
              <a:rPr lang="en-GB" sz="1200" kern="1200" baseline="0" dirty="0" smtClean="0">
                <a:solidFill>
                  <a:schemeClr val="tx1"/>
                </a:solidFill>
                <a:effectLst/>
                <a:latin typeface="+mn-lt"/>
                <a:ea typeface="+mn-ea"/>
                <a:cs typeface="+mn-cs"/>
              </a:rPr>
              <a:t> recently undertaken a push for patients to also sign up for text message.  This is a very effective method to communicate with patients in a world where everyone appears to becoming busier.</a:t>
            </a:r>
          </a:p>
          <a:p>
            <a:endParaRPr lang="en-GB" sz="1200" b="1" kern="1200" baseline="0" dirty="0" smtClean="0">
              <a:solidFill>
                <a:schemeClr val="tx1"/>
              </a:solidFill>
              <a:effectLst/>
              <a:latin typeface="+mn-lt"/>
              <a:ea typeface="+mn-ea"/>
              <a:cs typeface="+mn-cs"/>
            </a:endParaRPr>
          </a:p>
          <a:p>
            <a:r>
              <a:rPr lang="en-GB" sz="1200" b="0" kern="1200" baseline="0" dirty="0" smtClean="0">
                <a:solidFill>
                  <a:schemeClr val="tx1"/>
                </a:solidFill>
                <a:effectLst/>
                <a:latin typeface="+mn-lt"/>
                <a:ea typeface="+mn-ea"/>
                <a:cs typeface="+mn-cs"/>
              </a:rPr>
              <a:t>More patients are requesting access to their records which we are encouraging.  When request are received we are providing access from the date of that request.</a:t>
            </a:r>
          </a:p>
          <a:p>
            <a:endParaRPr lang="en-GB" sz="1200" b="0" kern="1200" baseline="0" dirty="0" smtClean="0">
              <a:solidFill>
                <a:schemeClr val="tx1"/>
              </a:solidFill>
              <a:effectLst/>
              <a:latin typeface="+mn-lt"/>
              <a:ea typeface="+mn-ea"/>
              <a:cs typeface="+mn-cs"/>
            </a:endParaRPr>
          </a:p>
          <a:p>
            <a:r>
              <a:rPr lang="en-GB" sz="1200" b="0" kern="1200" baseline="0" dirty="0" smtClean="0">
                <a:solidFill>
                  <a:schemeClr val="tx1"/>
                </a:solidFill>
                <a:effectLst/>
                <a:latin typeface="+mn-lt"/>
                <a:ea typeface="+mn-ea"/>
                <a:cs typeface="+mn-cs"/>
              </a:rPr>
              <a:t>The ability to book appointment son line is proving very popular and we are seeing more appointments booked this way.</a:t>
            </a:r>
          </a:p>
          <a:p>
            <a:endParaRPr lang="en-GB" sz="1200" b="0" kern="1200" baseline="0" dirty="0" smtClean="0">
              <a:solidFill>
                <a:schemeClr val="tx1"/>
              </a:solidFill>
              <a:effectLst/>
              <a:latin typeface="+mn-lt"/>
              <a:ea typeface="+mn-ea"/>
              <a:cs typeface="+mn-cs"/>
            </a:endParaRPr>
          </a:p>
          <a:p>
            <a:endParaRPr lang="en-GB" sz="1200" kern="1200" baseline="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We have considered</a:t>
            </a:r>
            <a:r>
              <a:rPr lang="en-GB" sz="1200" kern="1200" baseline="0" dirty="0" smtClean="0">
                <a:solidFill>
                  <a:schemeClr val="tx1"/>
                </a:solidFill>
                <a:effectLst/>
                <a:latin typeface="+mn-lt"/>
                <a:ea typeface="+mn-ea"/>
                <a:cs typeface="+mn-cs"/>
              </a:rPr>
              <a:t> the use of EPS but have decided that at present the system is not dispenser friendly.</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98BC142-0A3F-4813-9A9E-9106B656D3F8}" type="slidenum">
              <a:rPr lang="en-GB" smtClean="0"/>
              <a:t>13</a:t>
            </a:fld>
            <a:endParaRPr lang="en-GB" dirty="0"/>
          </a:p>
        </p:txBody>
      </p:sp>
    </p:spTree>
    <p:extLst>
      <p:ext uri="{BB962C8B-B14F-4D97-AF65-F5344CB8AC3E}">
        <p14:creationId xmlns:p14="http://schemas.microsoft.com/office/powerpoint/2010/main" val="13596862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Dr</a:t>
            </a:r>
            <a:r>
              <a:rPr lang="en-GB" baseline="0" dirty="0" smtClean="0"/>
              <a:t> Hayton has recently been confirmed as a GP trainer.</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14</a:t>
            </a:fld>
            <a:endParaRPr lang="en-GB" dirty="0"/>
          </a:p>
        </p:txBody>
      </p:sp>
    </p:spTree>
    <p:extLst>
      <p:ext uri="{BB962C8B-B14F-4D97-AF65-F5344CB8AC3E}">
        <p14:creationId xmlns:p14="http://schemas.microsoft.com/office/powerpoint/2010/main" val="3610072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New telephone system has been implement and</a:t>
            </a:r>
            <a:r>
              <a:rPr lang="en-GB" baseline="0" dirty="0" smtClean="0"/>
              <a:t> </a:t>
            </a:r>
            <a:r>
              <a:rPr lang="en-GB" dirty="0" smtClean="0"/>
              <a:t>has been a significant improvement on the previous system.  We are still fine tuning aspects of the system based on feedback and observations</a:t>
            </a:r>
          </a:p>
          <a:p>
            <a:endParaRPr lang="en-GB" dirty="0"/>
          </a:p>
          <a:p>
            <a:r>
              <a:rPr lang="en-GB" dirty="0" smtClean="0"/>
              <a:t>Continually reviewing the availability and type</a:t>
            </a:r>
            <a:r>
              <a:rPr lang="en-GB" baseline="0" dirty="0" smtClean="0"/>
              <a:t> of appointments and more appointments are now bookable online.</a:t>
            </a:r>
          </a:p>
          <a:p>
            <a:endParaRPr lang="en-GB" dirty="0"/>
          </a:p>
          <a:p>
            <a:r>
              <a:rPr lang="en-GB" dirty="0" smtClean="0"/>
              <a:t>Following</a:t>
            </a:r>
            <a:r>
              <a:rPr lang="en-GB" baseline="0" dirty="0" smtClean="0"/>
              <a:t> feedback from the patient group larger signage has been arranged and leaflet are positively managed by you.  I am meeting with a representative of the patient screens on Friday to undertake the site survey and we hope to have screens in HRS in the next few months.</a:t>
            </a:r>
            <a:endParaRPr lang="en-GB" dirty="0" smtClean="0"/>
          </a:p>
          <a:p>
            <a:endParaRPr lang="en-GB" dirty="0"/>
          </a:p>
          <a:p>
            <a:r>
              <a:rPr lang="en-GB" b="0" dirty="0" smtClean="0"/>
              <a:t>The</a:t>
            </a:r>
            <a:r>
              <a:rPr lang="en-GB" b="0" baseline="0" dirty="0" smtClean="0"/>
              <a:t> 5YFV is promoting the NHS Health checks available from the age of 40 to 74 to identify people at risk of heart disease and encourage lifestyle changes to lesson later life illness. Clinically we are actively promoting awareness of lifestyle changes and a good example of is the heath promotion about sugar intake.</a:t>
            </a:r>
            <a:endParaRPr lang="en-GB" b="1" dirty="0" smtClean="0"/>
          </a:p>
          <a:p>
            <a:endParaRPr lang="en-GB" b="1" dirty="0" smtClean="0"/>
          </a:p>
          <a:p>
            <a:endParaRPr lang="en-GB" dirty="0" smtClean="0"/>
          </a:p>
          <a:p>
            <a:r>
              <a:rPr lang="en-GB" dirty="0" smtClean="0"/>
              <a:t>The website is constantly under review and we are trying to make it less text heavy with greater information.  Looking at consolidating pages in order to create</a:t>
            </a:r>
            <a:r>
              <a:rPr lang="en-GB" baseline="0" dirty="0" smtClean="0"/>
              <a:t> new sections.  If you have any ideas about other information you would like to see on the website please let me know.</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2</a:t>
            </a:fld>
            <a:endParaRPr lang="en-GB" dirty="0"/>
          </a:p>
        </p:txBody>
      </p:sp>
    </p:spTree>
    <p:extLst>
      <p:ext uri="{BB962C8B-B14F-4D97-AF65-F5344CB8AC3E}">
        <p14:creationId xmlns:p14="http://schemas.microsoft.com/office/powerpoint/2010/main" val="1642015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you are all aware the new development at Eddington is now being populated.  The first</a:t>
            </a:r>
            <a:r>
              <a:rPr lang="en-GB" baseline="0" dirty="0" smtClean="0"/>
              <a:t> residents are Cambridge University </a:t>
            </a:r>
            <a:r>
              <a:rPr lang="en-GB" dirty="0" smtClean="0"/>
              <a:t>key workers and shortly students will shortly</a:t>
            </a:r>
            <a:r>
              <a:rPr lang="en-GB" baseline="0" dirty="0" smtClean="0"/>
              <a:t> start residing there</a:t>
            </a:r>
            <a:r>
              <a:rPr lang="en-GB" dirty="0" smtClean="0"/>
              <a:t>.  We are in contact with the colleges to raise our profile to the new residents</a:t>
            </a:r>
          </a:p>
          <a:p>
            <a:endParaRPr lang="en-GB" dirty="0"/>
          </a:p>
          <a:p>
            <a:r>
              <a:rPr lang="en-GB" dirty="0" smtClean="0"/>
              <a:t>Another major growth impact to the surgery is the new dementia home which we understand will be an 85 bed home.  The go live date is anticipated to be April 2018 and the manager is due to be appointed in November.  We will be establishing contact with the person in due course.</a:t>
            </a:r>
          </a:p>
          <a:p>
            <a:endParaRPr lang="en-GB" dirty="0"/>
          </a:p>
          <a:p>
            <a:r>
              <a:rPr lang="en-GB" dirty="0" smtClean="0"/>
              <a:t>You can all see the redevelopment of  Mount Pleasant has started</a:t>
            </a:r>
            <a:r>
              <a:rPr lang="en-GB" baseline="0" dirty="0" smtClean="0"/>
              <a:t> </a:t>
            </a:r>
            <a:r>
              <a:rPr lang="en-GB" dirty="0" smtClean="0"/>
              <a:t>and when the rebuilding work is completed the accommodation will be for students and key workers from St Edmunds college.  I</a:t>
            </a:r>
            <a:r>
              <a:rPr lang="en-GB" baseline="0" dirty="0" smtClean="0"/>
              <a:t> understand that they a</a:t>
            </a:r>
            <a:r>
              <a:rPr lang="en-GB" dirty="0" smtClean="0"/>
              <a:t>ccommodation is hoped to be available from September 2019.</a:t>
            </a:r>
          </a:p>
          <a:p>
            <a:endParaRPr lang="en-GB" dirty="0"/>
          </a:p>
          <a:p>
            <a:r>
              <a:rPr lang="en-GB" dirty="0" smtClean="0"/>
              <a:t>All partners still value the individual list system and I know that you support this</a:t>
            </a:r>
            <a:r>
              <a:rPr lang="en-GB" baseline="0" dirty="0" smtClean="0"/>
              <a:t> arrangement</a:t>
            </a:r>
            <a:r>
              <a:rPr lang="en-GB" dirty="0" smtClean="0"/>
              <a:t>.  Whilst the majority of GP surgeries in Cambridgeshire appear to be following the session based approach HRS do not have any intention to follow suit.</a:t>
            </a:r>
          </a:p>
          <a:p>
            <a:endParaRPr lang="en-GB" dirty="0"/>
          </a:p>
          <a:p>
            <a:r>
              <a:rPr lang="en-GB" dirty="0" smtClean="0"/>
              <a:t>As the list size grows, which will be an</a:t>
            </a:r>
            <a:r>
              <a:rPr lang="en-GB" baseline="0" dirty="0" smtClean="0"/>
              <a:t> impact of the </a:t>
            </a:r>
            <a:r>
              <a:rPr lang="en-GB" dirty="0" smtClean="0"/>
              <a:t>various property developments within the area, we will be reviewing our working set up on a regular basis </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3</a:t>
            </a:fld>
            <a:endParaRPr lang="en-GB" dirty="0"/>
          </a:p>
        </p:txBody>
      </p:sp>
    </p:spTree>
    <p:extLst>
      <p:ext uri="{BB962C8B-B14F-4D97-AF65-F5344CB8AC3E}">
        <p14:creationId xmlns:p14="http://schemas.microsoft.com/office/powerpoint/2010/main" val="2123639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think that you will be aware of the 5FYW.</a:t>
            </a:r>
            <a:r>
              <a:rPr lang="en-GB" baseline="0" dirty="0" smtClean="0"/>
              <a:t>  I</a:t>
            </a:r>
            <a:r>
              <a:rPr lang="en-GB" dirty="0" smtClean="0"/>
              <a:t>n line with all practices we are continually reviewing  the potential implications of the forward view and are discussing with other practices their views and ideas.</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4</a:t>
            </a:fld>
            <a:endParaRPr lang="en-GB" dirty="0"/>
          </a:p>
        </p:txBody>
      </p:sp>
    </p:spTree>
    <p:extLst>
      <p:ext uri="{BB962C8B-B14F-4D97-AF65-F5344CB8AC3E}">
        <p14:creationId xmlns:p14="http://schemas.microsoft.com/office/powerpoint/2010/main" val="1358405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Over</a:t>
            </a:r>
            <a:r>
              <a:rPr lang="en-GB" baseline="0" dirty="0" smtClean="0"/>
              <a:t> the years there has been the approach to move workload from the hospital doctors to the GP and the recent contract there an intent to move various processes back to the hospital specialist to </a:t>
            </a:r>
            <a:r>
              <a:rPr lang="en-GB" dirty="0" smtClean="0"/>
              <a:t>ease workload</a:t>
            </a:r>
            <a:r>
              <a:rPr lang="en-GB" baseline="0" dirty="0" smtClean="0"/>
              <a:t> on GP</a:t>
            </a:r>
            <a:r>
              <a:rPr lang="en-GB" dirty="0" smtClean="0"/>
              <a:t>.  This change is not funded but the incentive to free up time for the GP is the benefit and we are hoping</a:t>
            </a:r>
            <a:r>
              <a:rPr lang="en-GB" baseline="0" dirty="0" smtClean="0"/>
              <a:t> that HRS we see the benefit of this change over the coming months</a:t>
            </a:r>
            <a:endParaRPr lang="en-GB" dirty="0" smtClean="0"/>
          </a:p>
          <a:p>
            <a:endParaRPr lang="en-GB" dirty="0" smtClean="0"/>
          </a:p>
          <a:p>
            <a:r>
              <a:rPr lang="en-GB" dirty="0" smtClean="0"/>
              <a:t>The practice has also used</a:t>
            </a:r>
            <a:r>
              <a:rPr lang="en-GB" baseline="0" dirty="0" smtClean="0"/>
              <a:t> this initiative internally and we are looking </a:t>
            </a:r>
            <a:r>
              <a:rPr lang="en-GB" dirty="0" smtClean="0"/>
              <a:t>and lot to develop smarter working</a:t>
            </a:r>
            <a:r>
              <a:rPr lang="en-GB" baseline="0" dirty="0" smtClean="0"/>
              <a:t> practices.</a:t>
            </a:r>
            <a:endParaRPr lang="en-GB" dirty="0"/>
          </a:p>
          <a:p>
            <a:r>
              <a:rPr lang="en-GB" dirty="0" smtClean="0"/>
              <a:t>.  </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5</a:t>
            </a:fld>
            <a:endParaRPr lang="en-GB" dirty="0"/>
          </a:p>
        </p:txBody>
      </p:sp>
    </p:spTree>
    <p:extLst>
      <p:ext uri="{BB962C8B-B14F-4D97-AF65-F5344CB8AC3E}">
        <p14:creationId xmlns:p14="http://schemas.microsoft.com/office/powerpoint/2010/main" val="1230872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New frailty index identified for those at risk of admission to hospital</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6</a:t>
            </a:fld>
            <a:endParaRPr lang="en-GB" dirty="0"/>
          </a:p>
        </p:txBody>
      </p:sp>
    </p:spTree>
    <p:extLst>
      <p:ext uri="{BB962C8B-B14F-4D97-AF65-F5344CB8AC3E}">
        <p14:creationId xmlns:p14="http://schemas.microsoft.com/office/powerpoint/2010/main" val="4246170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Dr Roque, our children safeguarding lead  is continually reviewing</a:t>
            </a:r>
            <a:r>
              <a:rPr lang="en-GB" baseline="0" dirty="0" smtClean="0"/>
              <a:t> </a:t>
            </a:r>
            <a:r>
              <a:rPr lang="en-GB" dirty="0" smtClean="0"/>
              <a:t>our safeguarding</a:t>
            </a:r>
            <a:r>
              <a:rPr lang="en-GB" baseline="0" dirty="0" smtClean="0"/>
              <a:t> </a:t>
            </a:r>
            <a:r>
              <a:rPr lang="en-GB" dirty="0" smtClean="0"/>
              <a:t>policies.</a:t>
            </a:r>
            <a:r>
              <a:rPr lang="en-GB" baseline="0" dirty="0" smtClean="0"/>
              <a:t>  There was a major policy review undertaken in </a:t>
            </a:r>
            <a:r>
              <a:rPr lang="en-GB" dirty="0" smtClean="0"/>
              <a:t>April.</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7</a:t>
            </a:fld>
            <a:endParaRPr lang="en-GB" dirty="0"/>
          </a:p>
        </p:txBody>
      </p:sp>
    </p:spTree>
    <p:extLst>
      <p:ext uri="{BB962C8B-B14F-4D97-AF65-F5344CB8AC3E}">
        <p14:creationId xmlns:p14="http://schemas.microsoft.com/office/powerpoint/2010/main" val="33576335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Girton practice is very popular with</a:t>
            </a:r>
            <a:r>
              <a:rPr lang="en-GB" baseline="0" dirty="0" smtClean="0"/>
              <a:t> our patients and is an important part of the practice.  We are looking at how we can best use the space available for the increasing workload see by the dispensary team</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8</a:t>
            </a:fld>
            <a:endParaRPr lang="en-GB" dirty="0"/>
          </a:p>
        </p:txBody>
      </p:sp>
    </p:spTree>
    <p:extLst>
      <p:ext uri="{BB962C8B-B14F-4D97-AF65-F5344CB8AC3E}">
        <p14:creationId xmlns:p14="http://schemas.microsoft.com/office/powerpoint/2010/main" val="2246372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have implemented a new induction programme to ensure staff obtain an overview of the practice by spending time will all teams, including Girton, and they are provided sufficient time to settle into a new environment.  We are asking for feedback from any new entrant and changes made accordingly</a:t>
            </a:r>
            <a:endParaRPr lang="en-GB" dirty="0"/>
          </a:p>
        </p:txBody>
      </p:sp>
      <p:sp>
        <p:nvSpPr>
          <p:cNvPr id="4" name="Slide Number Placeholder 3"/>
          <p:cNvSpPr>
            <a:spLocks noGrp="1"/>
          </p:cNvSpPr>
          <p:nvPr>
            <p:ph type="sldNum" sz="quarter" idx="10"/>
          </p:nvPr>
        </p:nvSpPr>
        <p:spPr/>
        <p:txBody>
          <a:bodyPr/>
          <a:lstStyle/>
          <a:p>
            <a:fld id="{498BC142-0A3F-4813-9A9E-9106B656D3F8}" type="slidenum">
              <a:rPr lang="en-GB" smtClean="0"/>
              <a:t>9</a:t>
            </a:fld>
            <a:endParaRPr lang="en-GB" dirty="0"/>
          </a:p>
        </p:txBody>
      </p:sp>
    </p:spTree>
    <p:extLst>
      <p:ext uri="{BB962C8B-B14F-4D97-AF65-F5344CB8AC3E}">
        <p14:creationId xmlns:p14="http://schemas.microsoft.com/office/powerpoint/2010/main" val="27759335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E848F70-EF27-4E2A-BDF4-CBC03D85087E}" type="datetimeFigureOut">
              <a:rPr lang="en-GB" smtClean="0"/>
              <a:t>23/10/2017</a:t>
            </a:fld>
            <a:endParaRPr lang="en-GB"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313F4D3-A1CB-460A-AFD7-28C5F3540B23}" type="slidenum">
              <a:rPr lang="en-GB" smtClean="0"/>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848F70-EF27-4E2A-BDF4-CBC03D85087E}" type="datetimeFigureOut">
              <a:rPr lang="en-GB" smtClean="0"/>
              <a:t>23/10/2017</a:t>
            </a:fld>
            <a:endParaRPr lang="en-GB" dirty="0"/>
          </a:p>
        </p:txBody>
      </p:sp>
      <p:sp>
        <p:nvSpPr>
          <p:cNvPr id="5" name="Footer Placeholder 4"/>
          <p:cNvSpPr>
            <a:spLocks noGrp="1"/>
          </p:cNvSpPr>
          <p:nvPr>
            <p:ph type="ftr" sz="quarter" idx="11"/>
          </p:nvPr>
        </p:nvSpPr>
        <p:spPr/>
        <p:txBody>
          <a:bodyPr/>
          <a:lstStyle>
            <a:extLst/>
          </a:lstStyle>
          <a:p>
            <a:endParaRPr lang="en-GB" dirty="0"/>
          </a:p>
        </p:txBody>
      </p:sp>
      <p:sp>
        <p:nvSpPr>
          <p:cNvPr id="6" name="Slide Number Placeholder 5"/>
          <p:cNvSpPr>
            <a:spLocks noGrp="1"/>
          </p:cNvSpPr>
          <p:nvPr>
            <p:ph type="sldNum" sz="quarter" idx="12"/>
          </p:nvPr>
        </p:nvSpPr>
        <p:spPr/>
        <p:txBody>
          <a:bodyPr/>
          <a:lstStyle>
            <a:extLst/>
          </a:lstStyle>
          <a:p>
            <a:fld id="{E313F4D3-A1CB-460A-AFD7-28C5F3540B23}" type="slidenum">
              <a:rPr lang="en-GB" smtClean="0"/>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848F70-EF27-4E2A-BDF4-CBC03D85087E}" type="datetimeFigureOut">
              <a:rPr lang="en-GB" smtClean="0"/>
              <a:t>23/10/2017</a:t>
            </a:fld>
            <a:endParaRPr lang="en-GB" dirty="0"/>
          </a:p>
        </p:txBody>
      </p:sp>
      <p:sp>
        <p:nvSpPr>
          <p:cNvPr id="5" name="Footer Placeholder 4"/>
          <p:cNvSpPr>
            <a:spLocks noGrp="1"/>
          </p:cNvSpPr>
          <p:nvPr>
            <p:ph type="ftr" sz="quarter" idx="11"/>
          </p:nvPr>
        </p:nvSpPr>
        <p:spPr/>
        <p:txBody>
          <a:bodyPr/>
          <a:lstStyle>
            <a:extLst/>
          </a:lstStyle>
          <a:p>
            <a:endParaRPr lang="en-GB" dirty="0"/>
          </a:p>
        </p:txBody>
      </p:sp>
      <p:sp>
        <p:nvSpPr>
          <p:cNvPr id="6" name="Slide Number Placeholder 5"/>
          <p:cNvSpPr>
            <a:spLocks noGrp="1"/>
          </p:cNvSpPr>
          <p:nvPr>
            <p:ph type="sldNum" sz="quarter" idx="12"/>
          </p:nvPr>
        </p:nvSpPr>
        <p:spPr/>
        <p:txBody>
          <a:bodyPr/>
          <a:lstStyle>
            <a:extLst/>
          </a:lstStyle>
          <a:p>
            <a:fld id="{E313F4D3-A1CB-460A-AFD7-28C5F3540B23}"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E848F70-EF27-4E2A-BDF4-CBC03D85087E}" type="datetimeFigureOut">
              <a:rPr lang="en-GB" smtClean="0"/>
              <a:t>23/10/2017</a:t>
            </a:fld>
            <a:endParaRPr lang="en-GB" dirty="0"/>
          </a:p>
        </p:txBody>
      </p:sp>
      <p:sp>
        <p:nvSpPr>
          <p:cNvPr id="5" name="Footer Placeholder 4"/>
          <p:cNvSpPr>
            <a:spLocks noGrp="1"/>
          </p:cNvSpPr>
          <p:nvPr>
            <p:ph type="ftr" sz="quarter" idx="11"/>
          </p:nvPr>
        </p:nvSpPr>
        <p:spPr/>
        <p:txBody>
          <a:bodyPr/>
          <a:lstStyle>
            <a:extLst/>
          </a:lstStyle>
          <a:p>
            <a:endParaRPr lang="en-GB" dirty="0"/>
          </a:p>
        </p:txBody>
      </p:sp>
      <p:sp>
        <p:nvSpPr>
          <p:cNvPr id="6" name="Slide Number Placeholder 5"/>
          <p:cNvSpPr>
            <a:spLocks noGrp="1"/>
          </p:cNvSpPr>
          <p:nvPr>
            <p:ph type="sldNum" sz="quarter" idx="12"/>
          </p:nvPr>
        </p:nvSpPr>
        <p:spPr/>
        <p:txBody>
          <a:bodyPr/>
          <a:lstStyle>
            <a:extLst/>
          </a:lstStyle>
          <a:p>
            <a:fld id="{E313F4D3-A1CB-460A-AFD7-28C5F3540B23}" type="slidenum">
              <a:rPr lang="en-GB" smtClean="0"/>
              <a:t>‹#›</a:t>
            </a:fld>
            <a:endParaRPr lang="en-GB"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E848F70-EF27-4E2A-BDF4-CBC03D85087E}" type="datetimeFigureOut">
              <a:rPr lang="en-GB" smtClean="0"/>
              <a:t>23/10/2017</a:t>
            </a:fld>
            <a:endParaRPr lang="en-GB" dirty="0"/>
          </a:p>
        </p:txBody>
      </p:sp>
      <p:sp>
        <p:nvSpPr>
          <p:cNvPr id="5" name="Footer Placeholder 4"/>
          <p:cNvSpPr>
            <a:spLocks noGrp="1"/>
          </p:cNvSpPr>
          <p:nvPr>
            <p:ph type="ftr" sz="quarter" idx="11"/>
          </p:nvPr>
        </p:nvSpPr>
        <p:spPr/>
        <p:txBody>
          <a:bodyPr/>
          <a:lstStyle>
            <a:extLst/>
          </a:lstStyle>
          <a:p>
            <a:endParaRPr lang="en-GB" dirty="0"/>
          </a:p>
        </p:txBody>
      </p:sp>
      <p:sp>
        <p:nvSpPr>
          <p:cNvPr id="6" name="Slide Number Placeholder 5"/>
          <p:cNvSpPr>
            <a:spLocks noGrp="1"/>
          </p:cNvSpPr>
          <p:nvPr>
            <p:ph type="sldNum" sz="quarter" idx="12"/>
          </p:nvPr>
        </p:nvSpPr>
        <p:spPr/>
        <p:txBody>
          <a:bodyPr/>
          <a:lstStyle>
            <a:extLst/>
          </a:lstStyle>
          <a:p>
            <a:fld id="{E313F4D3-A1CB-460A-AFD7-28C5F3540B23}" type="slidenum">
              <a:rPr lang="en-GB" smtClean="0"/>
              <a:t>‹#›</a:t>
            </a:fld>
            <a:endParaRPr lang="en-GB"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E848F70-EF27-4E2A-BDF4-CBC03D85087E}" type="datetimeFigureOut">
              <a:rPr lang="en-GB" smtClean="0"/>
              <a:t>23/10/2017</a:t>
            </a:fld>
            <a:endParaRPr lang="en-GB" dirty="0"/>
          </a:p>
        </p:txBody>
      </p:sp>
      <p:sp>
        <p:nvSpPr>
          <p:cNvPr id="6" name="Footer Placeholder 5"/>
          <p:cNvSpPr>
            <a:spLocks noGrp="1"/>
          </p:cNvSpPr>
          <p:nvPr>
            <p:ph type="ftr" sz="quarter" idx="11"/>
          </p:nvPr>
        </p:nvSpPr>
        <p:spPr/>
        <p:txBody>
          <a:bodyPr/>
          <a:lstStyle>
            <a:extLst/>
          </a:lstStyle>
          <a:p>
            <a:endParaRPr lang="en-GB" dirty="0"/>
          </a:p>
        </p:txBody>
      </p:sp>
      <p:sp>
        <p:nvSpPr>
          <p:cNvPr id="7" name="Slide Number Placeholder 6"/>
          <p:cNvSpPr>
            <a:spLocks noGrp="1"/>
          </p:cNvSpPr>
          <p:nvPr>
            <p:ph type="sldNum" sz="quarter" idx="12"/>
          </p:nvPr>
        </p:nvSpPr>
        <p:spPr/>
        <p:txBody>
          <a:bodyPr/>
          <a:lstStyle>
            <a:extLst/>
          </a:lstStyle>
          <a:p>
            <a:fld id="{E313F4D3-A1CB-460A-AFD7-28C5F3540B23}" type="slidenum">
              <a:rPr lang="en-GB" smtClean="0"/>
              <a:t>‹#›</a:t>
            </a:fld>
            <a:endParaRPr lang="en-GB"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E848F70-EF27-4E2A-BDF4-CBC03D85087E}" type="datetimeFigureOut">
              <a:rPr lang="en-GB" smtClean="0"/>
              <a:t>23/10/2017</a:t>
            </a:fld>
            <a:endParaRPr lang="en-GB" dirty="0"/>
          </a:p>
        </p:txBody>
      </p:sp>
      <p:sp>
        <p:nvSpPr>
          <p:cNvPr id="8" name="Footer Placeholder 7"/>
          <p:cNvSpPr>
            <a:spLocks noGrp="1"/>
          </p:cNvSpPr>
          <p:nvPr>
            <p:ph type="ftr" sz="quarter" idx="11"/>
          </p:nvPr>
        </p:nvSpPr>
        <p:spPr/>
        <p:txBody>
          <a:bodyPr/>
          <a:lstStyle>
            <a:extLst/>
          </a:lstStyle>
          <a:p>
            <a:endParaRPr lang="en-GB" dirty="0"/>
          </a:p>
        </p:txBody>
      </p:sp>
      <p:sp>
        <p:nvSpPr>
          <p:cNvPr id="9" name="Slide Number Placeholder 8"/>
          <p:cNvSpPr>
            <a:spLocks noGrp="1"/>
          </p:cNvSpPr>
          <p:nvPr>
            <p:ph type="sldNum" sz="quarter" idx="12"/>
          </p:nvPr>
        </p:nvSpPr>
        <p:spPr/>
        <p:txBody>
          <a:bodyPr/>
          <a:lstStyle>
            <a:extLst/>
          </a:lstStyle>
          <a:p>
            <a:fld id="{E313F4D3-A1CB-460A-AFD7-28C5F3540B23}" type="slidenum">
              <a:rPr lang="en-GB" smtClean="0"/>
              <a:t>‹#›</a:t>
            </a:fld>
            <a:endParaRPr lang="en-GB"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E848F70-EF27-4E2A-BDF4-CBC03D85087E}" type="datetimeFigureOut">
              <a:rPr lang="en-GB" smtClean="0"/>
              <a:t>23/10/2017</a:t>
            </a:fld>
            <a:endParaRPr lang="en-GB" dirty="0"/>
          </a:p>
        </p:txBody>
      </p:sp>
      <p:sp>
        <p:nvSpPr>
          <p:cNvPr id="4" name="Footer Placeholder 3"/>
          <p:cNvSpPr>
            <a:spLocks noGrp="1"/>
          </p:cNvSpPr>
          <p:nvPr>
            <p:ph type="ftr" sz="quarter" idx="11"/>
          </p:nvPr>
        </p:nvSpPr>
        <p:spPr/>
        <p:txBody>
          <a:bodyPr/>
          <a:lstStyle>
            <a:extLst/>
          </a:lstStyle>
          <a:p>
            <a:endParaRPr lang="en-GB" dirty="0"/>
          </a:p>
        </p:txBody>
      </p:sp>
      <p:sp>
        <p:nvSpPr>
          <p:cNvPr id="5" name="Slide Number Placeholder 4"/>
          <p:cNvSpPr>
            <a:spLocks noGrp="1"/>
          </p:cNvSpPr>
          <p:nvPr>
            <p:ph type="sldNum" sz="quarter" idx="12"/>
          </p:nvPr>
        </p:nvSpPr>
        <p:spPr/>
        <p:txBody>
          <a:bodyPr/>
          <a:lstStyle>
            <a:extLst/>
          </a:lstStyle>
          <a:p>
            <a:fld id="{E313F4D3-A1CB-460A-AFD7-28C5F3540B23}" type="slidenum">
              <a:rPr lang="en-GB" smtClean="0"/>
              <a:t>‹#›</a:t>
            </a:fld>
            <a:endParaRPr lang="en-GB"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E848F70-EF27-4E2A-BDF4-CBC03D85087E}" type="datetimeFigureOut">
              <a:rPr lang="en-GB" smtClean="0"/>
              <a:t>23/10/2017</a:t>
            </a:fld>
            <a:endParaRPr lang="en-GB" dirty="0"/>
          </a:p>
        </p:txBody>
      </p:sp>
      <p:sp>
        <p:nvSpPr>
          <p:cNvPr id="3" name="Footer Placeholder 2"/>
          <p:cNvSpPr>
            <a:spLocks noGrp="1"/>
          </p:cNvSpPr>
          <p:nvPr>
            <p:ph type="ftr" sz="quarter" idx="11"/>
          </p:nvPr>
        </p:nvSpPr>
        <p:spPr/>
        <p:txBody>
          <a:bodyPr/>
          <a:lstStyle>
            <a:extLst/>
          </a:lstStyle>
          <a:p>
            <a:endParaRPr lang="en-GB" dirty="0"/>
          </a:p>
        </p:txBody>
      </p:sp>
      <p:sp>
        <p:nvSpPr>
          <p:cNvPr id="4" name="Slide Number Placeholder 3"/>
          <p:cNvSpPr>
            <a:spLocks noGrp="1"/>
          </p:cNvSpPr>
          <p:nvPr>
            <p:ph type="sldNum" sz="quarter" idx="12"/>
          </p:nvPr>
        </p:nvSpPr>
        <p:spPr/>
        <p:txBody>
          <a:bodyPr/>
          <a:lstStyle>
            <a:extLst/>
          </a:lstStyle>
          <a:p>
            <a:fld id="{E313F4D3-A1CB-460A-AFD7-28C5F3540B23}" type="slidenum">
              <a:rPr lang="en-GB" smtClean="0"/>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E848F70-EF27-4E2A-BDF4-CBC03D85087E}" type="datetimeFigureOut">
              <a:rPr lang="en-GB" smtClean="0"/>
              <a:t>23/10/2017</a:t>
            </a:fld>
            <a:endParaRPr lang="en-GB" dirty="0"/>
          </a:p>
        </p:txBody>
      </p:sp>
      <p:sp>
        <p:nvSpPr>
          <p:cNvPr id="6" name="Footer Placeholder 5"/>
          <p:cNvSpPr>
            <a:spLocks noGrp="1"/>
          </p:cNvSpPr>
          <p:nvPr>
            <p:ph type="ftr" sz="quarter" idx="11"/>
          </p:nvPr>
        </p:nvSpPr>
        <p:spPr/>
        <p:txBody>
          <a:bodyPr/>
          <a:lstStyle>
            <a:extLst/>
          </a:lstStyle>
          <a:p>
            <a:endParaRPr lang="en-GB" dirty="0"/>
          </a:p>
        </p:txBody>
      </p:sp>
      <p:sp>
        <p:nvSpPr>
          <p:cNvPr id="7" name="Slide Number Placeholder 6"/>
          <p:cNvSpPr>
            <a:spLocks noGrp="1"/>
          </p:cNvSpPr>
          <p:nvPr>
            <p:ph type="sldNum" sz="quarter" idx="12"/>
          </p:nvPr>
        </p:nvSpPr>
        <p:spPr/>
        <p:txBody>
          <a:bodyPr/>
          <a:lstStyle>
            <a:extLst/>
          </a:lstStyle>
          <a:p>
            <a:fld id="{E313F4D3-A1CB-460A-AFD7-28C5F3540B23}" type="slidenum">
              <a:rPr lang="en-GB" smtClean="0"/>
              <a:t>‹#›</a:t>
            </a:fld>
            <a:endParaRPr lang="en-GB"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E848F70-EF27-4E2A-BDF4-CBC03D85087E}" type="datetimeFigureOut">
              <a:rPr lang="en-GB" smtClean="0"/>
              <a:t>23/10/2017</a:t>
            </a:fld>
            <a:endParaRPr lang="en-GB"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313F4D3-A1CB-460A-AFD7-28C5F3540B23}" type="slidenum">
              <a:rPr lang="en-GB" smtClean="0"/>
              <a:t>‹#›</a:t>
            </a:fld>
            <a:endParaRPr lang="en-GB"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extLst>
              <a:ext uri="{BEBA8EAE-BF5A-486C-A8C5-ECC9F3942E4B}">
                <a14:imgProps xmlns:a14="http://schemas.microsoft.com/office/drawing/2010/main">
                  <a14:imgLayer r:embed="rId14">
                    <a14:imgEffect>
                      <a14:saturation sat="280000"/>
                    </a14:imgEffect>
                  </a14:imgLayer>
                </a14:imgProps>
              </a:ext>
            </a:extLst>
          </a:blip>
          <a:srcRect/>
          <a:stretch>
            <a:fillRect t="-2000" b="63000"/>
          </a:stretch>
        </a:blip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E848F70-EF27-4E2A-BDF4-CBC03D85087E}" type="datetimeFigureOut">
              <a:rPr lang="en-GB" smtClean="0"/>
              <a:t>23/10/2017</a:t>
            </a:fld>
            <a:endParaRPr lang="en-GB"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313F4D3-A1CB-460A-AFD7-28C5F3540B23}"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924944"/>
            <a:ext cx="9144000" cy="1199704"/>
          </a:xfrm>
        </p:spPr>
        <p:txBody>
          <a:bodyPr/>
          <a:lstStyle/>
          <a:p>
            <a:pPr algn="ctr"/>
            <a:r>
              <a:rPr lang="en-GB" sz="3600" b="1" dirty="0" smtClean="0"/>
              <a:t>Practice Plan 2017 - 18</a:t>
            </a:r>
          </a:p>
          <a:p>
            <a:endParaRPr lang="en-GB" dirty="0"/>
          </a:p>
        </p:txBody>
      </p:sp>
    </p:spTree>
    <p:extLst>
      <p:ext uri="{BB962C8B-B14F-4D97-AF65-F5344CB8AC3E}">
        <p14:creationId xmlns:p14="http://schemas.microsoft.com/office/powerpoint/2010/main" val="28679053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92896"/>
            <a:ext cx="8229600" cy="3514395"/>
          </a:xfrm>
        </p:spPr>
        <p:txBody>
          <a:bodyPr/>
          <a:lstStyle/>
          <a:p>
            <a:pPr marL="109728" indent="0">
              <a:buNone/>
            </a:pPr>
            <a:r>
              <a:rPr lang="en-GB" b="1" dirty="0" smtClean="0"/>
              <a:t>Nurses</a:t>
            </a:r>
          </a:p>
          <a:p>
            <a:r>
              <a:rPr lang="en-GB" dirty="0" smtClean="0"/>
              <a:t>Revalidation from 2016</a:t>
            </a:r>
          </a:p>
          <a:p>
            <a:r>
              <a:rPr lang="en-GB" dirty="0" smtClean="0"/>
              <a:t>Developing the Use of Skill Mix</a:t>
            </a:r>
          </a:p>
          <a:p>
            <a:r>
              <a:rPr lang="en-GB" dirty="0" smtClean="0"/>
              <a:t>Practice Nurse Skill Development</a:t>
            </a:r>
          </a:p>
          <a:p>
            <a:r>
              <a:rPr lang="en-GB" dirty="0" smtClean="0"/>
              <a:t>Student Nurses</a:t>
            </a:r>
            <a:endParaRPr lang="en-GB" dirty="0"/>
          </a:p>
        </p:txBody>
      </p:sp>
    </p:spTree>
    <p:extLst>
      <p:ext uri="{BB962C8B-B14F-4D97-AF65-F5344CB8AC3E}">
        <p14:creationId xmlns:p14="http://schemas.microsoft.com/office/powerpoint/2010/main" val="2154029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64904"/>
            <a:ext cx="8229600" cy="3442387"/>
          </a:xfrm>
        </p:spPr>
        <p:txBody>
          <a:bodyPr/>
          <a:lstStyle/>
          <a:p>
            <a:pPr marL="109728" indent="0">
              <a:buNone/>
            </a:pPr>
            <a:r>
              <a:rPr lang="en-GB" b="1" dirty="0" smtClean="0"/>
              <a:t>Apprentice</a:t>
            </a:r>
          </a:p>
          <a:p>
            <a:r>
              <a:rPr lang="en-GB" dirty="0" smtClean="0"/>
              <a:t>Recruitment</a:t>
            </a:r>
            <a:endParaRPr lang="en-GB" dirty="0"/>
          </a:p>
        </p:txBody>
      </p:sp>
    </p:spTree>
    <p:extLst>
      <p:ext uri="{BB962C8B-B14F-4D97-AF65-F5344CB8AC3E}">
        <p14:creationId xmlns:p14="http://schemas.microsoft.com/office/powerpoint/2010/main" val="2935882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92896"/>
            <a:ext cx="8229600" cy="3514395"/>
          </a:xfrm>
        </p:spPr>
        <p:txBody>
          <a:bodyPr/>
          <a:lstStyle/>
          <a:p>
            <a:pPr marL="109728" indent="0">
              <a:buNone/>
            </a:pPr>
            <a:r>
              <a:rPr lang="en-GB" b="1" dirty="0"/>
              <a:t>District Nurses</a:t>
            </a:r>
          </a:p>
          <a:p>
            <a:r>
              <a:rPr lang="en-GB" dirty="0" smtClean="0"/>
              <a:t>Relocation to Signet Court</a:t>
            </a:r>
            <a:endParaRPr lang="en-GB" dirty="0"/>
          </a:p>
        </p:txBody>
      </p:sp>
    </p:spTree>
    <p:extLst>
      <p:ext uri="{BB962C8B-B14F-4D97-AF65-F5344CB8AC3E}">
        <p14:creationId xmlns:p14="http://schemas.microsoft.com/office/powerpoint/2010/main" val="421106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92896"/>
            <a:ext cx="8229600" cy="3514395"/>
          </a:xfrm>
        </p:spPr>
        <p:txBody>
          <a:bodyPr/>
          <a:lstStyle/>
          <a:p>
            <a:pPr marL="109728" indent="0">
              <a:buNone/>
            </a:pPr>
            <a:r>
              <a:rPr lang="en-GB" b="1" dirty="0"/>
              <a:t>Online </a:t>
            </a:r>
            <a:r>
              <a:rPr lang="en-GB" b="1" dirty="0" smtClean="0"/>
              <a:t>Services</a:t>
            </a:r>
          </a:p>
          <a:p>
            <a:r>
              <a:rPr lang="en-GB" dirty="0" smtClean="0"/>
              <a:t>Developing the Use of SystmOne</a:t>
            </a:r>
          </a:p>
          <a:p>
            <a:r>
              <a:rPr lang="en-GB" dirty="0" smtClean="0"/>
              <a:t>Using Text Messaging and Email</a:t>
            </a:r>
          </a:p>
          <a:p>
            <a:r>
              <a:rPr lang="en-GB" dirty="0" smtClean="0"/>
              <a:t>Online Access to Records</a:t>
            </a:r>
          </a:p>
          <a:p>
            <a:r>
              <a:rPr lang="en-GB" dirty="0" smtClean="0"/>
              <a:t>Online Appointments</a:t>
            </a:r>
          </a:p>
          <a:p>
            <a:r>
              <a:rPr lang="en-GB" dirty="0" smtClean="0"/>
              <a:t>Consider Electronic Prescribing System</a:t>
            </a:r>
            <a:endParaRPr lang="en-GB" dirty="0"/>
          </a:p>
        </p:txBody>
      </p:sp>
    </p:spTree>
    <p:extLst>
      <p:ext uri="{BB962C8B-B14F-4D97-AF65-F5344CB8AC3E}">
        <p14:creationId xmlns:p14="http://schemas.microsoft.com/office/powerpoint/2010/main" val="193793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92896"/>
            <a:ext cx="8229600" cy="3514395"/>
          </a:xfrm>
        </p:spPr>
        <p:txBody>
          <a:bodyPr/>
          <a:lstStyle/>
          <a:p>
            <a:pPr marL="109728" indent="0">
              <a:buNone/>
            </a:pPr>
            <a:r>
              <a:rPr lang="en-GB" b="1" dirty="0"/>
              <a:t>GP Training</a:t>
            </a:r>
          </a:p>
          <a:p>
            <a:r>
              <a:rPr lang="en-GB" dirty="0" smtClean="0"/>
              <a:t>Second Partner to Become a GP Trainer</a:t>
            </a:r>
            <a:endParaRPr lang="en-GB" dirty="0"/>
          </a:p>
        </p:txBody>
      </p:sp>
    </p:spTree>
    <p:extLst>
      <p:ext uri="{BB962C8B-B14F-4D97-AF65-F5344CB8AC3E}">
        <p14:creationId xmlns:p14="http://schemas.microsoft.com/office/powerpoint/2010/main" val="1695574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92896"/>
            <a:ext cx="8229600" cy="3514395"/>
          </a:xfrm>
        </p:spPr>
        <p:txBody>
          <a:bodyPr>
            <a:normAutofit/>
          </a:bodyPr>
          <a:lstStyle/>
          <a:p>
            <a:pPr marL="109728" indent="0">
              <a:buNone/>
            </a:pPr>
            <a:r>
              <a:rPr lang="en-GB" b="1" u="sng" dirty="0"/>
              <a:t>Patient Experience</a:t>
            </a:r>
            <a:endParaRPr lang="en-GB" b="1" u="sng" dirty="0" smtClean="0"/>
          </a:p>
          <a:p>
            <a:r>
              <a:rPr lang="en-GB" dirty="0" smtClean="0"/>
              <a:t>New </a:t>
            </a:r>
            <a:r>
              <a:rPr lang="en-GB" dirty="0"/>
              <a:t>Telephone System </a:t>
            </a:r>
            <a:r>
              <a:rPr lang="en-GB" dirty="0" smtClean="0"/>
              <a:t>– Delivered</a:t>
            </a:r>
          </a:p>
          <a:p>
            <a:r>
              <a:rPr lang="en-GB" dirty="0" smtClean="0"/>
              <a:t>Appointment </a:t>
            </a:r>
            <a:r>
              <a:rPr lang="en-GB" dirty="0"/>
              <a:t>Review System</a:t>
            </a:r>
          </a:p>
          <a:p>
            <a:r>
              <a:rPr lang="en-GB" dirty="0" smtClean="0"/>
              <a:t>Review of Surgery Experience</a:t>
            </a:r>
          </a:p>
          <a:p>
            <a:r>
              <a:rPr lang="en-GB" dirty="0" smtClean="0"/>
              <a:t>Promoting Lifestyle Changes – 5YFV</a:t>
            </a:r>
          </a:p>
          <a:p>
            <a:r>
              <a:rPr lang="en-GB" dirty="0" smtClean="0"/>
              <a:t>Website Development</a:t>
            </a:r>
            <a:endParaRPr lang="en-GB" dirty="0"/>
          </a:p>
        </p:txBody>
      </p:sp>
    </p:spTree>
    <p:extLst>
      <p:ext uri="{BB962C8B-B14F-4D97-AF65-F5344CB8AC3E}">
        <p14:creationId xmlns:p14="http://schemas.microsoft.com/office/powerpoint/2010/main" val="3117714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2492896"/>
            <a:ext cx="8229600" cy="3298371"/>
          </a:xfrm>
        </p:spPr>
        <p:txBody>
          <a:bodyPr>
            <a:normAutofit/>
          </a:bodyPr>
          <a:lstStyle/>
          <a:p>
            <a:pPr marL="109728" indent="0">
              <a:buNone/>
            </a:pPr>
            <a:r>
              <a:rPr lang="en-GB" b="1" dirty="0"/>
              <a:t>Growth</a:t>
            </a:r>
            <a:endParaRPr lang="en-GB" b="1" dirty="0" smtClean="0"/>
          </a:p>
          <a:p>
            <a:r>
              <a:rPr lang="en-GB" dirty="0" smtClean="0"/>
              <a:t>New Patients at Eddington</a:t>
            </a:r>
          </a:p>
          <a:p>
            <a:r>
              <a:rPr lang="en-GB" dirty="0" smtClean="0"/>
              <a:t>Girton Nursing Home and St Edmunds College</a:t>
            </a:r>
          </a:p>
          <a:p>
            <a:r>
              <a:rPr lang="en-GB" dirty="0" smtClean="0"/>
              <a:t>Maintaining Individual Lists and Core Values</a:t>
            </a:r>
          </a:p>
          <a:p>
            <a:r>
              <a:rPr lang="en-GB" dirty="0" smtClean="0"/>
              <a:t>Implications for space and manpower</a:t>
            </a:r>
            <a:endParaRPr lang="en-GB" dirty="0"/>
          </a:p>
        </p:txBody>
      </p:sp>
      <p:sp>
        <p:nvSpPr>
          <p:cNvPr id="2" name="Title 1"/>
          <p:cNvSpPr>
            <a:spLocks noGrp="1"/>
          </p:cNvSpPr>
          <p:nvPr>
            <p:ph type="title"/>
          </p:nvPr>
        </p:nvSpPr>
        <p:spPr/>
        <p:txBody>
          <a:bodyPr/>
          <a:lstStyle/>
          <a:p>
            <a:r>
              <a:rPr lang="en-GB" dirty="0" smtClean="0"/>
              <a:t>	</a:t>
            </a:r>
            <a:endParaRPr lang="en-GB" dirty="0"/>
          </a:p>
        </p:txBody>
      </p:sp>
    </p:spTree>
    <p:extLst>
      <p:ext uri="{BB962C8B-B14F-4D97-AF65-F5344CB8AC3E}">
        <p14:creationId xmlns:p14="http://schemas.microsoft.com/office/powerpoint/2010/main" val="2202873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92896"/>
            <a:ext cx="8229600" cy="3514395"/>
          </a:xfrm>
        </p:spPr>
        <p:txBody>
          <a:bodyPr/>
          <a:lstStyle/>
          <a:p>
            <a:pPr marL="109728" indent="0">
              <a:buNone/>
            </a:pPr>
            <a:r>
              <a:rPr lang="en-GB" b="1" dirty="0"/>
              <a:t>Working at </a:t>
            </a:r>
            <a:r>
              <a:rPr lang="en-GB" b="1" dirty="0" smtClean="0"/>
              <a:t>Scale</a:t>
            </a:r>
          </a:p>
          <a:p>
            <a:r>
              <a:rPr lang="en-GB" dirty="0" smtClean="0"/>
              <a:t>Cambs Primary Care Network</a:t>
            </a:r>
          </a:p>
          <a:p>
            <a:r>
              <a:rPr lang="en-GB" dirty="0" smtClean="0"/>
              <a:t>Working Closely with other Practices - 5YFV</a:t>
            </a:r>
            <a:endParaRPr lang="en-GB" dirty="0"/>
          </a:p>
        </p:txBody>
      </p:sp>
    </p:spTree>
    <p:extLst>
      <p:ext uri="{BB962C8B-B14F-4D97-AF65-F5344CB8AC3E}">
        <p14:creationId xmlns:p14="http://schemas.microsoft.com/office/powerpoint/2010/main" val="4269995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92896"/>
            <a:ext cx="8229600" cy="3514395"/>
          </a:xfrm>
        </p:spPr>
        <p:txBody>
          <a:bodyPr/>
          <a:lstStyle/>
          <a:p>
            <a:pPr marL="109728" indent="0">
              <a:buNone/>
            </a:pPr>
            <a:r>
              <a:rPr lang="en-GB" b="1" dirty="0"/>
              <a:t>Workload Shift</a:t>
            </a:r>
          </a:p>
          <a:p>
            <a:r>
              <a:rPr lang="en-GB" dirty="0" smtClean="0"/>
              <a:t>Unresourced and Inappropriate Workload Shift</a:t>
            </a:r>
            <a:endParaRPr lang="en-GB" dirty="0"/>
          </a:p>
        </p:txBody>
      </p:sp>
    </p:spTree>
    <p:extLst>
      <p:ext uri="{BB962C8B-B14F-4D97-AF65-F5344CB8AC3E}">
        <p14:creationId xmlns:p14="http://schemas.microsoft.com/office/powerpoint/2010/main" val="3914284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492896"/>
            <a:ext cx="8229600" cy="3514395"/>
          </a:xfrm>
        </p:spPr>
        <p:txBody>
          <a:bodyPr/>
          <a:lstStyle/>
          <a:p>
            <a:pPr marL="109728" indent="0">
              <a:buNone/>
            </a:pPr>
            <a:r>
              <a:rPr lang="en-GB" b="1" dirty="0"/>
              <a:t>Older </a:t>
            </a:r>
            <a:r>
              <a:rPr lang="en-GB" b="1" dirty="0" smtClean="0"/>
              <a:t>People ( Safeguarding Vulnerable Adults)</a:t>
            </a:r>
          </a:p>
          <a:p>
            <a:r>
              <a:rPr lang="en-GB" dirty="0" smtClean="0"/>
              <a:t>Identification and Management of Patients with Frailty</a:t>
            </a:r>
            <a:endParaRPr lang="en-GB" dirty="0"/>
          </a:p>
        </p:txBody>
      </p:sp>
    </p:spTree>
    <p:extLst>
      <p:ext uri="{BB962C8B-B14F-4D97-AF65-F5344CB8AC3E}">
        <p14:creationId xmlns:p14="http://schemas.microsoft.com/office/powerpoint/2010/main" val="3514439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92896"/>
            <a:ext cx="8229600" cy="3514395"/>
          </a:xfrm>
        </p:spPr>
        <p:txBody>
          <a:bodyPr/>
          <a:lstStyle/>
          <a:p>
            <a:pPr marL="109728" indent="0">
              <a:buNone/>
            </a:pPr>
            <a:r>
              <a:rPr lang="en-GB" b="1" dirty="0"/>
              <a:t>Safeguarding </a:t>
            </a:r>
            <a:r>
              <a:rPr lang="en-GB" b="1" dirty="0" smtClean="0"/>
              <a:t>Children</a:t>
            </a:r>
          </a:p>
          <a:p>
            <a:r>
              <a:rPr lang="en-GB" dirty="0" smtClean="0"/>
              <a:t>Review and Update Policies</a:t>
            </a:r>
            <a:endParaRPr lang="en-GB" dirty="0"/>
          </a:p>
        </p:txBody>
      </p:sp>
    </p:spTree>
    <p:extLst>
      <p:ext uri="{BB962C8B-B14F-4D97-AF65-F5344CB8AC3E}">
        <p14:creationId xmlns:p14="http://schemas.microsoft.com/office/powerpoint/2010/main" val="3241031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92896"/>
            <a:ext cx="8229600" cy="3514395"/>
          </a:xfrm>
        </p:spPr>
        <p:txBody>
          <a:bodyPr/>
          <a:lstStyle/>
          <a:p>
            <a:pPr marL="109728" indent="0">
              <a:buNone/>
            </a:pPr>
            <a:r>
              <a:rPr lang="en-GB" b="1" dirty="0"/>
              <a:t>Girton Pharmacy</a:t>
            </a:r>
          </a:p>
          <a:p>
            <a:r>
              <a:rPr lang="en-GB" dirty="0" smtClean="0"/>
              <a:t>Developing Girton Surgery and Dispensary</a:t>
            </a:r>
            <a:endParaRPr lang="en-GB" dirty="0"/>
          </a:p>
        </p:txBody>
      </p:sp>
    </p:spTree>
    <p:extLst>
      <p:ext uri="{BB962C8B-B14F-4D97-AF65-F5344CB8AC3E}">
        <p14:creationId xmlns:p14="http://schemas.microsoft.com/office/powerpoint/2010/main" val="216032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92896"/>
            <a:ext cx="8229600" cy="3514395"/>
          </a:xfrm>
        </p:spPr>
        <p:txBody>
          <a:bodyPr/>
          <a:lstStyle/>
          <a:p>
            <a:pPr marL="109728" indent="0">
              <a:buNone/>
            </a:pPr>
            <a:r>
              <a:rPr lang="en-GB" b="1" dirty="0"/>
              <a:t>Staff Changes</a:t>
            </a:r>
          </a:p>
          <a:p>
            <a:r>
              <a:rPr lang="en-GB" dirty="0" smtClean="0"/>
              <a:t>Review of the Induction Process</a:t>
            </a:r>
            <a:endParaRPr lang="en-GB" dirty="0"/>
          </a:p>
        </p:txBody>
      </p:sp>
    </p:spTree>
    <p:extLst>
      <p:ext uri="{BB962C8B-B14F-4D97-AF65-F5344CB8AC3E}">
        <p14:creationId xmlns:p14="http://schemas.microsoft.com/office/powerpoint/2010/main" val="1080219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904</TotalTime>
  <Words>1252</Words>
  <Application>Microsoft Office PowerPoint</Application>
  <PresentationFormat>On-screen Show (4:3)</PresentationFormat>
  <Paragraphs>108</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Huntingdon Road Surgery</dc:title>
  <dc:creator>PrimaryCare</dc:creator>
  <cp:lastModifiedBy>PrimaryCare</cp:lastModifiedBy>
  <cp:revision>45</cp:revision>
  <cp:lastPrinted>2017-09-20T16:44:43Z</cp:lastPrinted>
  <dcterms:created xsi:type="dcterms:W3CDTF">2017-09-12T17:44:02Z</dcterms:created>
  <dcterms:modified xsi:type="dcterms:W3CDTF">2017-10-23T11:58:35Z</dcterms:modified>
</cp:coreProperties>
</file>